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97" r:id="rId3"/>
    <p:sldId id="261" r:id="rId4"/>
    <p:sldId id="258" r:id="rId5"/>
    <p:sldId id="259" r:id="rId6"/>
    <p:sldId id="260" r:id="rId7"/>
    <p:sldId id="281" r:id="rId8"/>
    <p:sldId id="304" r:id="rId9"/>
    <p:sldId id="294" r:id="rId10"/>
    <p:sldId id="306" r:id="rId11"/>
    <p:sldId id="307" r:id="rId12"/>
    <p:sldId id="305" r:id="rId13"/>
    <p:sldId id="308" r:id="rId14"/>
    <p:sldId id="309" r:id="rId15"/>
    <p:sldId id="310"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88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0" name="Rechtwinkliges Dreiec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de-DE"/>
              <a:t>Titelmasterformat durch Klicken bearbeiten</a:t>
            </a:r>
            <a:endParaRPr kumimoji="0"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a:t>Formatvorlage des Untertitelmasters durch Klicken bearbeiten</a:t>
            </a:r>
            <a:endParaRPr kumimoji="0" lang="en-US"/>
          </a:p>
        </p:txBody>
      </p:sp>
      <p:grpSp>
        <p:nvGrpSpPr>
          <p:cNvPr id="2" name="Gruppieren 1"/>
          <p:cNvGrpSpPr/>
          <p:nvPr/>
        </p:nvGrpSpPr>
        <p:grpSpPr>
          <a:xfrm>
            <a:off x="-3765" y="4953000"/>
            <a:ext cx="9147765" cy="1912088"/>
            <a:chOff x="-3765" y="4832896"/>
            <a:chExt cx="9147765" cy="2032192"/>
          </a:xfrm>
        </p:grpSpPr>
        <p:sp>
          <p:nvSpPr>
            <p:cNvPr id="7" name="Freihand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ihand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umsplatzhalter 29"/>
          <p:cNvSpPr>
            <a:spLocks noGrp="1"/>
          </p:cNvSpPr>
          <p:nvPr>
            <p:ph type="dt" sz="half" idx="10"/>
          </p:nvPr>
        </p:nvSpPr>
        <p:spPr/>
        <p:txBody>
          <a:bodyPr/>
          <a:lstStyle>
            <a:lvl1pPr>
              <a:defRPr>
                <a:solidFill>
                  <a:srgbClr val="FFFFFF"/>
                </a:solidFill>
              </a:defRPr>
            </a:lvl1pPr>
            <a:extLst/>
          </a:lstStyle>
          <a:p>
            <a:fld id="{4A1FBBD4-D479-48C5-879C-A51888129E43}" type="datetimeFigureOut">
              <a:rPr lang="de-DE" smtClean="0"/>
              <a:t>20.11.2017</a:t>
            </a:fld>
            <a:endParaRPr lang="de-DE"/>
          </a:p>
        </p:txBody>
      </p:sp>
      <p:sp>
        <p:nvSpPr>
          <p:cNvPr id="19" name="Fußzeilenplatzhalter 18"/>
          <p:cNvSpPr>
            <a:spLocks noGrp="1"/>
          </p:cNvSpPr>
          <p:nvPr>
            <p:ph type="ftr" sz="quarter" idx="11"/>
          </p:nvPr>
        </p:nvSpPr>
        <p:spPr/>
        <p:txBody>
          <a:bodyPr/>
          <a:lstStyle>
            <a:lvl1pPr>
              <a:defRPr>
                <a:solidFill>
                  <a:schemeClr val="accent1">
                    <a:tint val="20000"/>
                  </a:schemeClr>
                </a:solidFill>
              </a:defRPr>
            </a:lvl1pPr>
            <a:extLst/>
          </a:lstStyle>
          <a:p>
            <a:endParaRPr lang="de-DE"/>
          </a:p>
        </p:txBody>
      </p:sp>
      <p:sp>
        <p:nvSpPr>
          <p:cNvPr id="27" name="Foliennummernplatzhalter 26"/>
          <p:cNvSpPr>
            <a:spLocks noGrp="1"/>
          </p:cNvSpPr>
          <p:nvPr>
            <p:ph type="sldNum" sz="quarter" idx="12"/>
          </p:nvPr>
        </p:nvSpPr>
        <p:spPr/>
        <p:txBody>
          <a:bodyPr/>
          <a:lstStyle>
            <a:lvl1pPr>
              <a:defRPr>
                <a:solidFill>
                  <a:srgbClr val="FFFFFF"/>
                </a:solidFill>
              </a:defRPr>
            </a:lvl1pPr>
            <a:extLst/>
          </a:lstStyle>
          <a:p>
            <a:fld id="{48FE0B39-F9B5-4000-9E0C-A4D2EBB27E15}"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1481329"/>
            <a:ext cx="8229600" cy="4386071"/>
          </a:xfrm>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4A1FBBD4-D479-48C5-879C-A51888129E43}" type="datetimeFigureOut">
              <a:rPr lang="de-DE" smtClean="0"/>
              <a:t>20.11.2017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FE0B39-F9B5-4000-9E0C-A4D2EBB27E15}"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274641"/>
            <a:ext cx="6324600" cy="5592760"/>
          </a:xfrm>
        </p:spPr>
        <p:txBody>
          <a:bodyPr vert="eaVer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4A1FBBD4-D479-48C5-879C-A51888129E43}" type="datetimeFigureOut">
              <a:rPr lang="de-DE" smtClean="0"/>
              <a:t>20.11.2017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FE0B39-F9B5-4000-9E0C-A4D2EBB27E15}"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p>
            <a:fld id="{4A1FBBD4-D479-48C5-879C-A51888129E43}" type="datetimeFigureOut">
              <a:rPr lang="de-DE" smtClean="0"/>
              <a:t>20.11.2017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FE0B39-F9B5-4000-9E0C-A4D2EBB27E15}" type="slidenum">
              <a:rPr lang="de-DE" smtClean="0"/>
              <a:t>‹Nr.›</a:t>
            </a:fld>
            <a:endParaRPr lang="de-DE"/>
          </a:p>
        </p:txBody>
      </p:sp>
      <p:sp>
        <p:nvSpPr>
          <p:cNvPr id="7" name="Titel 6"/>
          <p:cNvSpPr>
            <a:spLocks noGrp="1"/>
          </p:cNvSpPr>
          <p:nvPr>
            <p:ph type="title"/>
          </p:nvPr>
        </p:nvSpPr>
        <p:spPr/>
        <p:txBody>
          <a:bodyPr rtlCol="0"/>
          <a:lstStyle/>
          <a:p>
            <a:r>
              <a:rPr kumimoji="0" lang="de-DE"/>
              <a:t>Titelmasterformat durch Klicken bearbeiten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de-DE"/>
              <a:t>Titelmasterformat durch Klicken bearbeiten</a:t>
            </a:r>
            <a:endParaRPr kumimoji="0" lang="en-US"/>
          </a:p>
        </p:txBody>
      </p:sp>
      <p:sp>
        <p:nvSpPr>
          <p:cNvPr id="3" name="Textplatzhalt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a:t>Textmasterformat bearbeiten</a:t>
            </a:r>
          </a:p>
        </p:txBody>
      </p:sp>
      <p:sp>
        <p:nvSpPr>
          <p:cNvPr id="4" name="Datumsplatzhalter 3"/>
          <p:cNvSpPr>
            <a:spLocks noGrp="1"/>
          </p:cNvSpPr>
          <p:nvPr>
            <p:ph type="dt" sz="half" idx="10"/>
          </p:nvPr>
        </p:nvSpPr>
        <p:spPr/>
        <p:txBody>
          <a:bodyPr/>
          <a:lstStyle/>
          <a:p>
            <a:fld id="{4A1FBBD4-D479-48C5-879C-A51888129E43}" type="datetimeFigureOut">
              <a:rPr lang="de-DE" smtClean="0"/>
              <a:t>20.11.2017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FE0B39-F9B5-4000-9E0C-A4D2EBB27E15}" type="slidenum">
              <a:rPr lang="de-DE" smtClean="0"/>
              <a:t>‹Nr.›</a:t>
            </a:fld>
            <a:endParaRPr lang="de-DE"/>
          </a:p>
        </p:txBody>
      </p:sp>
      <p:sp>
        <p:nvSpPr>
          <p:cNvPr id="7" name="Eingekerbter Richtungspfeil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Eingekerbter Richtungspfeil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Ref idx="1002">
        <a:schemeClr val="bg1"/>
      </p:bgRef>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p:txBody>
          <a:bodyPr/>
          <a:lstStyle/>
          <a:p>
            <a:fld id="{4A1FBBD4-D479-48C5-879C-A51888129E43}" type="datetimeFigureOut">
              <a:rPr lang="de-DE" smtClean="0"/>
              <a:t>20.11.2017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8FE0B39-F9B5-4000-9E0C-A4D2EBB27E15}" type="slidenum">
              <a:rPr lang="de-DE" smtClean="0"/>
              <a:t>‹Nr.›</a:t>
            </a:fld>
            <a:endParaRPr lang="de-DE"/>
          </a:p>
        </p:txBody>
      </p:sp>
      <p:sp>
        <p:nvSpPr>
          <p:cNvPr id="8" name="Titel 7"/>
          <p:cNvSpPr>
            <a:spLocks noGrp="1"/>
          </p:cNvSpPr>
          <p:nvPr>
            <p:ph type="title"/>
          </p:nvPr>
        </p:nvSpPr>
        <p:spPr/>
        <p:txBody>
          <a:bodyPr rtlCol="0"/>
          <a:lstStyle/>
          <a:p>
            <a:r>
              <a:rPr kumimoji="0" lang="de-DE"/>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de-DE"/>
              <a:t>Titelmasterformat durch Klicken bearbeiten</a:t>
            </a:r>
            <a:endParaRPr kumimoji="0"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a:t>Textmasterformat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7" name="Datumsplatzhalter 6"/>
          <p:cNvSpPr>
            <a:spLocks noGrp="1"/>
          </p:cNvSpPr>
          <p:nvPr>
            <p:ph type="dt" sz="half" idx="10"/>
          </p:nvPr>
        </p:nvSpPr>
        <p:spPr/>
        <p:txBody>
          <a:bodyPr/>
          <a:lstStyle/>
          <a:p>
            <a:fld id="{4A1FBBD4-D479-48C5-879C-A51888129E43}" type="datetimeFigureOut">
              <a:rPr lang="de-DE" smtClean="0"/>
              <a:t>20.11.2017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8FE0B39-F9B5-4000-9E0C-A4D2EBB27E15}" type="slidenum">
              <a:rPr lang="de-DE" smtClean="0"/>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Ref idx="1002">
        <a:schemeClr val="bg1"/>
      </p:bgRef>
    </p:bg>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4A1FBBD4-D479-48C5-879C-A51888129E43}" type="datetimeFigureOut">
              <a:rPr lang="de-DE" smtClean="0"/>
              <a:t>20.11.2017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8FE0B39-F9B5-4000-9E0C-A4D2EBB27E15}" type="slidenum">
              <a:rPr lang="de-DE" smtClean="0"/>
              <a:t>‹Nr.›</a:t>
            </a:fld>
            <a:endParaRPr lang="de-DE"/>
          </a:p>
        </p:txBody>
      </p:sp>
      <p:sp>
        <p:nvSpPr>
          <p:cNvPr id="6" name="Titel 5"/>
          <p:cNvSpPr>
            <a:spLocks noGrp="1"/>
          </p:cNvSpPr>
          <p:nvPr>
            <p:ph type="title"/>
          </p:nvPr>
        </p:nvSpPr>
        <p:spPr/>
        <p:txBody>
          <a:bodyPr rtlCol="0"/>
          <a:lstStyle/>
          <a:p>
            <a:r>
              <a:rPr kumimoji="0" lang="de-DE"/>
              <a:t>Titelmasterformat durch Klicken bearbeiten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A1FBBD4-D479-48C5-879C-A51888129E43}" type="datetimeFigureOut">
              <a:rPr lang="de-DE" smtClean="0"/>
              <a:t>20.11.2017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8FE0B39-F9B5-4000-9E0C-A4D2EBB27E15}"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3">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de-DE"/>
              <a:t>Titelmasterformat durch Klicken bearbeiten</a:t>
            </a:r>
            <a:endParaRPr kumimoji="0"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de-DE"/>
              <a:t>Textmasterformat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a:xfrm>
            <a:off x="6727032" y="6407944"/>
            <a:ext cx="1920240" cy="365760"/>
          </a:xfrm>
        </p:spPr>
        <p:txBody>
          <a:bodyPr/>
          <a:lstStyle/>
          <a:p>
            <a:fld id="{4A1FBBD4-D479-48C5-879C-A51888129E43}" type="datetimeFigureOut">
              <a:rPr lang="de-DE" smtClean="0"/>
              <a:t>20.11.2017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8FE0B39-F9B5-4000-9E0C-A4D2EBB27E15}" type="slidenum">
              <a:rPr lang="de-DE" smtClean="0"/>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bg>
      <p:bgRef idx="1002">
        <a:schemeClr val="bg1"/>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de-DE"/>
              <a:t>Textmasterformat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de-DE"/>
              <a:t>Bild durch Klicken auf Symbol hinzufügen</a:t>
            </a:r>
            <a:endParaRPr kumimoji="0" lang="en-US" dirty="0"/>
          </a:p>
        </p:txBody>
      </p:sp>
      <p:sp>
        <p:nvSpPr>
          <p:cNvPr id="5" name="Datumsplatzhalter 4"/>
          <p:cNvSpPr>
            <a:spLocks noGrp="1"/>
          </p:cNvSpPr>
          <p:nvPr>
            <p:ph type="dt" sz="half" idx="10"/>
          </p:nvPr>
        </p:nvSpPr>
        <p:spPr/>
        <p:txBody>
          <a:bodyPr/>
          <a:lstStyle>
            <a:lvl1pPr>
              <a:defRPr>
                <a:solidFill>
                  <a:schemeClr val="tx1"/>
                </a:solidFill>
              </a:defRPr>
            </a:lvl1pPr>
            <a:extLst/>
          </a:lstStyle>
          <a:p>
            <a:fld id="{4A1FBBD4-D479-48C5-879C-A51888129E43}" type="datetimeFigureOut">
              <a:rPr lang="de-DE" smtClean="0"/>
              <a:t>20.11.2017</a:t>
            </a:fld>
            <a:endParaRPr lang="de-DE"/>
          </a:p>
        </p:txBody>
      </p:sp>
      <p:sp>
        <p:nvSpPr>
          <p:cNvPr id="6" name="Fußzeilenplatzhalt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de-DE"/>
          </a:p>
        </p:txBody>
      </p:sp>
      <p:sp>
        <p:nvSpPr>
          <p:cNvPr id="7" name="Foliennummernplatzhalter 6"/>
          <p:cNvSpPr>
            <a:spLocks noGrp="1"/>
          </p:cNvSpPr>
          <p:nvPr>
            <p:ph type="sldNum" sz="quarter" idx="12"/>
          </p:nvPr>
        </p:nvSpPr>
        <p:spPr/>
        <p:txBody>
          <a:bodyPr/>
          <a:lstStyle>
            <a:lvl1pPr>
              <a:defRPr>
                <a:solidFill>
                  <a:schemeClr val="tx1"/>
                </a:solidFill>
              </a:defRPr>
            </a:lvl1pPr>
            <a:extLst/>
          </a:lstStyle>
          <a:p>
            <a:fld id="{48FE0B39-F9B5-4000-9E0C-A4D2EBB27E15}" type="slidenum">
              <a:rPr lang="de-DE" smtClean="0"/>
              <a:t>‹Nr.›</a:t>
            </a:fld>
            <a:endParaRPr lang="de-DE"/>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de-DE"/>
              <a:t>Titelmasterformat durch Klicken bearbeiten</a:t>
            </a:r>
            <a:endParaRPr kumimoji="0" lang="en-US"/>
          </a:p>
        </p:txBody>
      </p:sp>
      <p:sp>
        <p:nvSpPr>
          <p:cNvPr id="8" name="Freihand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ihand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htwinkliges Dreiec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Eingekerbter Richtungspfeil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Eingekerbter Richtungspfeil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ihand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echtwinkliges Dreiec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de-DE"/>
              <a:t>Titelmasterformat durch Klicken bearbeiten</a:t>
            </a:r>
            <a:endParaRPr kumimoji="0" lang="en-US"/>
          </a:p>
        </p:txBody>
      </p:sp>
      <p:sp>
        <p:nvSpPr>
          <p:cNvPr id="30" name="Textplatzhalt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de-DE"/>
              <a:t>Textmasterformat bearbeiten</a:t>
            </a:r>
          </a:p>
          <a:p>
            <a:pPr lvl="1" eaLnBrk="1" latinLnBrk="0" hangingPunct="1"/>
            <a:r>
              <a:rPr kumimoji="0" lang="de-DE"/>
              <a:t>Zweite Ebene</a:t>
            </a:r>
          </a:p>
          <a:p>
            <a:pPr lvl="2" eaLnBrk="1" latinLnBrk="0" hangingPunct="1"/>
            <a:r>
              <a:rPr kumimoji="0" lang="de-DE"/>
              <a:t>Dritte Ebene</a:t>
            </a:r>
          </a:p>
          <a:p>
            <a:pPr lvl="3" eaLnBrk="1" latinLnBrk="0" hangingPunct="1"/>
            <a:r>
              <a:rPr kumimoji="0" lang="de-DE"/>
              <a:t>Vierte Ebene</a:t>
            </a:r>
          </a:p>
          <a:p>
            <a:pPr lvl="4" eaLnBrk="1" latinLnBrk="0" hangingPunct="1"/>
            <a:r>
              <a:rPr kumimoji="0" lang="de-DE"/>
              <a:t>Fünfte Ebene</a:t>
            </a:r>
            <a:endParaRPr kumimoji="0" lang="en-US"/>
          </a:p>
        </p:txBody>
      </p:sp>
      <p:sp>
        <p:nvSpPr>
          <p:cNvPr id="10" name="Datumsplatzhalt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A1FBBD4-D479-48C5-879C-A51888129E43}" type="datetimeFigureOut">
              <a:rPr lang="de-DE" smtClean="0"/>
              <a:t>20.11.2017</a:t>
            </a:fld>
            <a:endParaRPr lang="de-DE"/>
          </a:p>
        </p:txBody>
      </p:sp>
      <p:sp>
        <p:nvSpPr>
          <p:cNvPr id="22" name="Fußzeilenplatzhalt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de-DE"/>
          </a:p>
        </p:txBody>
      </p:sp>
      <p:sp>
        <p:nvSpPr>
          <p:cNvPr id="18" name="Foliennummernplatzhalt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8FE0B39-F9B5-4000-9E0C-A4D2EBB27E15}"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539552" y="4221088"/>
            <a:ext cx="8229600" cy="1517254"/>
          </a:xfrm>
        </p:spPr>
        <p:txBody>
          <a:bodyPr>
            <a:normAutofit fontScale="90000"/>
          </a:bodyPr>
          <a:lstStyle/>
          <a:p>
            <a:br>
              <a:rPr lang="de-DE" sz="4800" dirty="0"/>
            </a:br>
            <a:r>
              <a:rPr lang="de-DE" sz="3600" dirty="0">
                <a:solidFill>
                  <a:schemeClr val="tx1"/>
                </a:solidFill>
              </a:rPr>
              <a:t>Kirche im Wandel: Impulse für die Arbeit im Pfarrgemeinderat, </a:t>
            </a:r>
            <a:br>
              <a:rPr lang="de-DE" sz="3600" dirty="0">
                <a:solidFill>
                  <a:schemeClr val="tx1"/>
                </a:solidFill>
              </a:rPr>
            </a:br>
            <a:r>
              <a:rPr lang="de-DE" sz="3600" dirty="0">
                <a:solidFill>
                  <a:schemeClr val="tx1"/>
                </a:solidFill>
              </a:rPr>
              <a:t>Dekanat Osnabrück Süd</a:t>
            </a:r>
            <a:br>
              <a:rPr lang="de-DE" sz="4800" dirty="0"/>
            </a:br>
            <a:endParaRPr lang="de-DE" sz="4800" dirty="0"/>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8640"/>
            <a:ext cx="4588364" cy="3582963"/>
          </a:xfrm>
          <a:prstGeom prst="rect">
            <a:avLst/>
          </a:prstGeom>
        </p:spPr>
      </p:pic>
    </p:spTree>
    <p:extLst>
      <p:ext uri="{BB962C8B-B14F-4D97-AF65-F5344CB8AC3E}">
        <p14:creationId xmlns:p14="http://schemas.microsoft.com/office/powerpoint/2010/main" val="1794406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leichschenkliges Dreieck 3"/>
          <p:cNvSpPr/>
          <p:nvPr/>
        </p:nvSpPr>
        <p:spPr>
          <a:xfrm>
            <a:off x="2267744" y="1700808"/>
            <a:ext cx="3996444" cy="32769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p:cNvSpPr txBox="1"/>
          <p:nvPr/>
        </p:nvSpPr>
        <p:spPr>
          <a:xfrm>
            <a:off x="3635896" y="1186031"/>
            <a:ext cx="1872208" cy="461665"/>
          </a:xfrm>
          <a:prstGeom prst="rect">
            <a:avLst/>
          </a:prstGeom>
          <a:noFill/>
        </p:spPr>
        <p:txBody>
          <a:bodyPr wrap="square" rtlCol="0">
            <a:spAutoFit/>
          </a:bodyPr>
          <a:lstStyle/>
          <a:p>
            <a:r>
              <a:rPr lang="de-DE" sz="2400" b="1" dirty="0"/>
              <a:t>Strategie</a:t>
            </a:r>
          </a:p>
        </p:txBody>
      </p:sp>
      <p:sp>
        <p:nvSpPr>
          <p:cNvPr id="8" name="Textfeld 7"/>
          <p:cNvSpPr txBox="1"/>
          <p:nvPr/>
        </p:nvSpPr>
        <p:spPr>
          <a:xfrm>
            <a:off x="6295792" y="5123182"/>
            <a:ext cx="1177961" cy="461665"/>
          </a:xfrm>
          <a:prstGeom prst="rect">
            <a:avLst/>
          </a:prstGeom>
          <a:noFill/>
        </p:spPr>
        <p:txBody>
          <a:bodyPr wrap="square" rtlCol="0">
            <a:spAutoFit/>
          </a:bodyPr>
          <a:lstStyle/>
          <a:p>
            <a:r>
              <a:rPr lang="de-DE" sz="2400" b="1" dirty="0"/>
              <a:t>Kultur</a:t>
            </a:r>
            <a:endParaRPr lang="de-DE" b="1" dirty="0"/>
          </a:p>
        </p:txBody>
      </p:sp>
      <p:sp>
        <p:nvSpPr>
          <p:cNvPr id="11" name="Textfeld 10"/>
          <p:cNvSpPr txBox="1"/>
          <p:nvPr/>
        </p:nvSpPr>
        <p:spPr>
          <a:xfrm>
            <a:off x="1331640" y="5123182"/>
            <a:ext cx="1656184" cy="461665"/>
          </a:xfrm>
          <a:prstGeom prst="rect">
            <a:avLst/>
          </a:prstGeom>
          <a:noFill/>
        </p:spPr>
        <p:txBody>
          <a:bodyPr wrap="square" rtlCol="0">
            <a:spAutoFit/>
          </a:bodyPr>
          <a:lstStyle/>
          <a:p>
            <a:r>
              <a:rPr lang="de-DE" sz="2400" b="1" dirty="0">
                <a:solidFill>
                  <a:schemeClr val="accent2"/>
                </a:solidFill>
              </a:rPr>
              <a:t>Struktur</a:t>
            </a:r>
            <a:endParaRPr lang="de-DE" b="1" dirty="0">
              <a:solidFill>
                <a:schemeClr val="accent2"/>
              </a:solidFill>
            </a:endParaRPr>
          </a:p>
        </p:txBody>
      </p:sp>
      <p:pic>
        <p:nvPicPr>
          <p:cNvPr id="9" name="Inhaltsplatzhalt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92280" y="294491"/>
            <a:ext cx="1853952" cy="1446083"/>
          </a:xfrm>
          <a:prstGeom prst="rect">
            <a:avLst/>
          </a:prstGeom>
        </p:spPr>
      </p:pic>
    </p:spTree>
    <p:extLst>
      <p:ext uri="{BB962C8B-B14F-4D97-AF65-F5344CB8AC3E}">
        <p14:creationId xmlns:p14="http://schemas.microsoft.com/office/powerpoint/2010/main" val="16337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7929DEC-D98B-4609-A879-8B16598522F1}"/>
              </a:ext>
            </a:extLst>
          </p:cNvPr>
          <p:cNvSpPr>
            <a:spLocks noGrp="1"/>
          </p:cNvSpPr>
          <p:nvPr>
            <p:ph idx="1"/>
          </p:nvPr>
        </p:nvSpPr>
        <p:spPr/>
        <p:txBody>
          <a:bodyPr/>
          <a:lstStyle/>
          <a:p>
            <a:r>
              <a:rPr lang="de-DE" dirty="0"/>
              <a:t>Keine weiteren Veränderungen im Territorium</a:t>
            </a:r>
          </a:p>
          <a:p>
            <a:pPr lvl="1"/>
            <a:r>
              <a:rPr lang="de-DE" dirty="0"/>
              <a:t>Es bleibt bei 72 Einheiten</a:t>
            </a:r>
          </a:p>
          <a:p>
            <a:r>
              <a:rPr lang="de-DE" dirty="0"/>
              <a:t>Keine Vorgaben zur Fusion von Pfarreien</a:t>
            </a:r>
          </a:p>
          <a:p>
            <a:pPr lvl="1"/>
            <a:r>
              <a:rPr lang="de-DE" dirty="0"/>
              <a:t>Subsidiaritätsprinzip achten</a:t>
            </a:r>
          </a:p>
          <a:p>
            <a:r>
              <a:rPr lang="de-DE" dirty="0"/>
              <a:t>Unterstützung der Pfarrer durch „Pastorale Koordinatoren“, wo dies nötig und sinnvoll erscheint</a:t>
            </a:r>
          </a:p>
          <a:p>
            <a:r>
              <a:rPr lang="de-DE" dirty="0"/>
              <a:t>Stärkung der Laienverantwortung vor Ort</a:t>
            </a:r>
          </a:p>
          <a:p>
            <a:pPr lvl="1"/>
            <a:r>
              <a:rPr lang="de-DE" dirty="0"/>
              <a:t>Gremien qualifizieren</a:t>
            </a:r>
          </a:p>
          <a:p>
            <a:pPr lvl="1"/>
            <a:r>
              <a:rPr lang="de-DE" dirty="0"/>
              <a:t>Gemeindeteams entwickeln</a:t>
            </a:r>
          </a:p>
        </p:txBody>
      </p:sp>
      <p:sp>
        <p:nvSpPr>
          <p:cNvPr id="3" name="Titel 2">
            <a:extLst>
              <a:ext uri="{FF2B5EF4-FFF2-40B4-BE49-F238E27FC236}">
                <a16:creationId xmlns:a16="http://schemas.microsoft.com/office/drawing/2014/main" id="{66BD46A8-6895-4B57-B78B-B7B7AA419AC8}"/>
              </a:ext>
            </a:extLst>
          </p:cNvPr>
          <p:cNvSpPr>
            <a:spLocks noGrp="1"/>
          </p:cNvSpPr>
          <p:nvPr>
            <p:ph type="title"/>
          </p:nvPr>
        </p:nvSpPr>
        <p:spPr/>
        <p:txBody>
          <a:bodyPr>
            <a:normAutofit fontScale="90000"/>
          </a:bodyPr>
          <a:lstStyle/>
          <a:p>
            <a:r>
              <a:rPr lang="de-DE" dirty="0"/>
              <a:t>Grundentscheidung des </a:t>
            </a:r>
            <a:br>
              <a:rPr lang="de-DE" dirty="0"/>
            </a:br>
            <a:r>
              <a:rPr lang="de-DE" dirty="0"/>
              <a:t>Bistums</a:t>
            </a:r>
          </a:p>
        </p:txBody>
      </p:sp>
      <p:pic>
        <p:nvPicPr>
          <p:cNvPr id="4" name="Grafik 3">
            <a:extLst>
              <a:ext uri="{FF2B5EF4-FFF2-40B4-BE49-F238E27FC236}">
                <a16:creationId xmlns:a16="http://schemas.microsoft.com/office/drawing/2014/main" id="{B98FDF1F-5567-4871-B88C-05F73852B1B7}"/>
              </a:ext>
            </a:extLst>
          </p:cNvPr>
          <p:cNvPicPr>
            <a:picLocks noChangeAspect="1"/>
          </p:cNvPicPr>
          <p:nvPr/>
        </p:nvPicPr>
        <p:blipFill>
          <a:blip r:embed="rId2"/>
          <a:stretch>
            <a:fillRect/>
          </a:stretch>
        </p:blipFill>
        <p:spPr>
          <a:xfrm>
            <a:off x="7284559" y="30354"/>
            <a:ext cx="1859441" cy="1450974"/>
          </a:xfrm>
          <a:prstGeom prst="rect">
            <a:avLst/>
          </a:prstGeom>
        </p:spPr>
      </p:pic>
    </p:spTree>
    <p:extLst>
      <p:ext uri="{BB962C8B-B14F-4D97-AF65-F5344CB8AC3E}">
        <p14:creationId xmlns:p14="http://schemas.microsoft.com/office/powerpoint/2010/main" val="379933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64A02D0-9869-4E70-B222-0DF9E1A206CC}"/>
              </a:ext>
            </a:extLst>
          </p:cNvPr>
          <p:cNvSpPr>
            <a:spLocks noGrp="1"/>
          </p:cNvSpPr>
          <p:nvPr>
            <p:ph idx="1"/>
          </p:nvPr>
        </p:nvSpPr>
        <p:spPr>
          <a:xfrm>
            <a:off x="457200" y="1988840"/>
            <a:ext cx="8229600" cy="4525963"/>
          </a:xfrm>
        </p:spPr>
        <p:txBody>
          <a:bodyPr/>
          <a:lstStyle/>
          <a:p>
            <a:r>
              <a:rPr lang="de-DE" dirty="0"/>
              <a:t>„Wenn der Diözesanbischof wegen Priestermangels glaubt, einen Diakon oder eine andere Person, die nicht die Priesterweihe empfangen hat, oder einer Gemeinschaft von Personen an der Wahrnehmung der Seelsorgeaufgaben einer Pfarrei beteiligen zu müssen, hat er einen Priester zu bestimmen, der, mit den Vollmachten und Befugnissen eines Pfarrers ausgestattet, die Seelsorge leitet.“</a:t>
            </a:r>
          </a:p>
        </p:txBody>
      </p:sp>
      <p:sp>
        <p:nvSpPr>
          <p:cNvPr id="3" name="Titel 2">
            <a:extLst>
              <a:ext uri="{FF2B5EF4-FFF2-40B4-BE49-F238E27FC236}">
                <a16:creationId xmlns:a16="http://schemas.microsoft.com/office/drawing/2014/main" id="{0D628C54-2574-40BB-B244-750A2402E50D}"/>
              </a:ext>
            </a:extLst>
          </p:cNvPr>
          <p:cNvSpPr>
            <a:spLocks noGrp="1"/>
          </p:cNvSpPr>
          <p:nvPr>
            <p:ph type="title"/>
          </p:nvPr>
        </p:nvSpPr>
        <p:spPr>
          <a:xfrm>
            <a:off x="457200" y="274638"/>
            <a:ext cx="8229600" cy="1465936"/>
          </a:xfrm>
        </p:spPr>
        <p:txBody>
          <a:bodyPr>
            <a:normAutofit fontScale="90000"/>
          </a:bodyPr>
          <a:lstStyle/>
          <a:p>
            <a:r>
              <a:rPr lang="de-DE" dirty="0"/>
              <a:t>Pfarreiengemeinschaft </a:t>
            </a:r>
            <a:br>
              <a:rPr lang="de-DE" dirty="0"/>
            </a:br>
            <a:r>
              <a:rPr lang="de-DE" dirty="0"/>
              <a:t>ohne Pfarrer</a:t>
            </a:r>
            <a:br>
              <a:rPr lang="de-DE" dirty="0"/>
            </a:br>
            <a:r>
              <a:rPr lang="de-DE" dirty="0"/>
              <a:t>Canon 517 § 2</a:t>
            </a:r>
          </a:p>
        </p:txBody>
      </p:sp>
      <p:pic>
        <p:nvPicPr>
          <p:cNvPr id="5" name="Inhaltsplatzhalter 8">
            <a:extLst>
              <a:ext uri="{FF2B5EF4-FFF2-40B4-BE49-F238E27FC236}">
                <a16:creationId xmlns:a16="http://schemas.microsoft.com/office/drawing/2014/main" id="{E0650BC9-F194-4509-898A-C5994E07DF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294491"/>
            <a:ext cx="1853952" cy="1446083"/>
          </a:xfrm>
          <a:prstGeom prst="rect">
            <a:avLst/>
          </a:prstGeom>
        </p:spPr>
      </p:pic>
    </p:spTree>
    <p:extLst>
      <p:ext uri="{BB962C8B-B14F-4D97-AF65-F5344CB8AC3E}">
        <p14:creationId xmlns:p14="http://schemas.microsoft.com/office/powerpoint/2010/main" val="2484766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DF71957-18C2-45AF-ADAD-6627F7A0266A}"/>
              </a:ext>
            </a:extLst>
          </p:cNvPr>
          <p:cNvSpPr>
            <a:spLocks noGrp="1"/>
          </p:cNvSpPr>
          <p:nvPr>
            <p:ph idx="1"/>
          </p:nvPr>
        </p:nvSpPr>
        <p:spPr/>
        <p:txBody>
          <a:bodyPr/>
          <a:lstStyle/>
          <a:p>
            <a:r>
              <a:rPr lang="de-DE" dirty="0"/>
              <a:t>Pfarrbeauftrag/e</a:t>
            </a:r>
          </a:p>
          <a:p>
            <a:pPr lvl="1"/>
            <a:r>
              <a:rPr lang="de-DE" dirty="0"/>
              <a:t>Handlungsvollmacht vor Ort</a:t>
            </a:r>
          </a:p>
          <a:p>
            <a:pPr lvl="1"/>
            <a:r>
              <a:rPr lang="de-DE" dirty="0"/>
              <a:t>Vorgesetztenrolle</a:t>
            </a:r>
          </a:p>
          <a:p>
            <a:pPr lvl="1"/>
            <a:r>
              <a:rPr lang="de-DE" dirty="0"/>
              <a:t>Perspektivisch auch im Team mit Ehrenamtlichen</a:t>
            </a:r>
          </a:p>
          <a:p>
            <a:r>
              <a:rPr lang="de-DE" dirty="0"/>
              <a:t>Moderierender Priester</a:t>
            </a:r>
          </a:p>
          <a:p>
            <a:pPr lvl="1"/>
            <a:r>
              <a:rPr lang="de-DE" dirty="0"/>
              <a:t>Leitungsvollmacht, aber von außen</a:t>
            </a:r>
          </a:p>
          <a:p>
            <a:pPr lvl="1"/>
            <a:r>
              <a:rPr lang="de-DE" dirty="0"/>
              <a:t>Punktuelle Präsenz in den Pfarreien und im Team</a:t>
            </a:r>
          </a:p>
          <a:p>
            <a:r>
              <a:rPr lang="de-DE" dirty="0"/>
              <a:t>Pastor</a:t>
            </a:r>
          </a:p>
          <a:p>
            <a:pPr lvl="1"/>
            <a:r>
              <a:rPr lang="de-DE" dirty="0"/>
              <a:t>Priester im System, aber nicht in Leitung</a:t>
            </a:r>
          </a:p>
          <a:p>
            <a:pPr lvl="1"/>
            <a:r>
              <a:rPr lang="de-DE" dirty="0"/>
              <a:t>Vor allem in der Seelsorge und bei den Sakramenten tätig</a:t>
            </a:r>
          </a:p>
          <a:p>
            <a:pPr lvl="1"/>
            <a:endParaRPr lang="de-DE" dirty="0"/>
          </a:p>
          <a:p>
            <a:pPr marL="109728" indent="0">
              <a:buNone/>
            </a:pPr>
            <a:endParaRPr lang="de-DE" dirty="0"/>
          </a:p>
        </p:txBody>
      </p:sp>
      <p:sp>
        <p:nvSpPr>
          <p:cNvPr id="3" name="Titel 2">
            <a:extLst>
              <a:ext uri="{FF2B5EF4-FFF2-40B4-BE49-F238E27FC236}">
                <a16:creationId xmlns:a16="http://schemas.microsoft.com/office/drawing/2014/main" id="{677C5031-AFE7-4BA6-B37C-5E0FF060CC0D}"/>
              </a:ext>
            </a:extLst>
          </p:cNvPr>
          <p:cNvSpPr>
            <a:spLocks noGrp="1"/>
          </p:cNvSpPr>
          <p:nvPr>
            <p:ph type="title"/>
          </p:nvPr>
        </p:nvSpPr>
        <p:spPr/>
        <p:txBody>
          <a:bodyPr/>
          <a:lstStyle/>
          <a:p>
            <a:r>
              <a:rPr lang="de-DE" dirty="0"/>
              <a:t>Begriffe</a:t>
            </a:r>
          </a:p>
        </p:txBody>
      </p:sp>
      <p:pic>
        <p:nvPicPr>
          <p:cNvPr id="4" name="Inhaltsplatzhalter 8">
            <a:extLst>
              <a:ext uri="{FF2B5EF4-FFF2-40B4-BE49-F238E27FC236}">
                <a16:creationId xmlns:a16="http://schemas.microsoft.com/office/drawing/2014/main" id="{914FE54F-7DBA-4E1E-B9D5-0EC8E8C7EE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294491"/>
            <a:ext cx="1853952" cy="1446083"/>
          </a:xfrm>
          <a:prstGeom prst="rect">
            <a:avLst/>
          </a:prstGeom>
        </p:spPr>
      </p:pic>
    </p:spTree>
    <p:extLst>
      <p:ext uri="{BB962C8B-B14F-4D97-AF65-F5344CB8AC3E}">
        <p14:creationId xmlns:p14="http://schemas.microsoft.com/office/powerpoint/2010/main" val="3756602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BC49468-1EC4-48DE-BD18-05B4F0A53EA9}"/>
              </a:ext>
            </a:extLst>
          </p:cNvPr>
          <p:cNvSpPr>
            <a:spLocks noGrp="1"/>
          </p:cNvSpPr>
          <p:nvPr>
            <p:ph idx="1"/>
          </p:nvPr>
        </p:nvSpPr>
        <p:spPr/>
        <p:txBody>
          <a:bodyPr>
            <a:normAutofit lnSpcReduction="10000"/>
          </a:bodyPr>
          <a:lstStyle/>
          <a:p>
            <a:r>
              <a:rPr lang="de-DE" dirty="0"/>
              <a:t>Pastorales </a:t>
            </a:r>
            <a:r>
              <a:rPr lang="de-DE" dirty="0" err="1"/>
              <a:t>Hauptamtlichenteam</a:t>
            </a:r>
            <a:endParaRPr lang="de-DE" dirty="0"/>
          </a:p>
          <a:p>
            <a:r>
              <a:rPr lang="de-DE" dirty="0"/>
              <a:t>Kirchenvorstand</a:t>
            </a:r>
          </a:p>
          <a:p>
            <a:r>
              <a:rPr lang="de-DE" dirty="0"/>
              <a:t>Pfarrgemeinderat</a:t>
            </a:r>
          </a:p>
          <a:p>
            <a:r>
              <a:rPr lang="de-DE" dirty="0"/>
              <a:t>Ggf. Gemeindeteams</a:t>
            </a:r>
          </a:p>
          <a:p>
            <a:r>
              <a:rPr lang="de-DE" dirty="0"/>
              <a:t>Hauptberufliche in den Einrichtungen (Kita, Pflegeheim…)</a:t>
            </a:r>
          </a:p>
          <a:p>
            <a:r>
              <a:rPr lang="de-DE" dirty="0"/>
              <a:t>…</a:t>
            </a:r>
          </a:p>
          <a:p>
            <a:endParaRPr lang="de-DE" dirty="0"/>
          </a:p>
          <a:p>
            <a:r>
              <a:rPr lang="de-DE" dirty="0"/>
              <a:t>Zusammenspiel muss noch erprobt werden. Begleitung durch BGV!</a:t>
            </a:r>
          </a:p>
        </p:txBody>
      </p:sp>
      <p:sp>
        <p:nvSpPr>
          <p:cNvPr id="3" name="Titel 2">
            <a:extLst>
              <a:ext uri="{FF2B5EF4-FFF2-40B4-BE49-F238E27FC236}">
                <a16:creationId xmlns:a16="http://schemas.microsoft.com/office/drawing/2014/main" id="{CC829E6E-03B7-461A-A8E3-F39ACE1758F6}"/>
              </a:ext>
            </a:extLst>
          </p:cNvPr>
          <p:cNvSpPr>
            <a:spLocks noGrp="1"/>
          </p:cNvSpPr>
          <p:nvPr>
            <p:ph type="title"/>
          </p:nvPr>
        </p:nvSpPr>
        <p:spPr/>
        <p:txBody>
          <a:bodyPr/>
          <a:lstStyle/>
          <a:p>
            <a:r>
              <a:rPr lang="de-DE" dirty="0"/>
              <a:t>Weitere Mitspieler</a:t>
            </a:r>
          </a:p>
        </p:txBody>
      </p:sp>
      <p:pic>
        <p:nvPicPr>
          <p:cNvPr id="4" name="Grafik 3">
            <a:extLst>
              <a:ext uri="{FF2B5EF4-FFF2-40B4-BE49-F238E27FC236}">
                <a16:creationId xmlns:a16="http://schemas.microsoft.com/office/drawing/2014/main" id="{DA91704C-7089-4CC7-8F5C-6EB18456F948}"/>
              </a:ext>
            </a:extLst>
          </p:cNvPr>
          <p:cNvPicPr>
            <a:picLocks noChangeAspect="1"/>
          </p:cNvPicPr>
          <p:nvPr/>
        </p:nvPicPr>
        <p:blipFill>
          <a:blip r:embed="rId2"/>
          <a:stretch>
            <a:fillRect/>
          </a:stretch>
        </p:blipFill>
        <p:spPr>
          <a:xfrm>
            <a:off x="7092280" y="287728"/>
            <a:ext cx="1859441" cy="1450974"/>
          </a:xfrm>
          <a:prstGeom prst="rect">
            <a:avLst/>
          </a:prstGeom>
        </p:spPr>
      </p:pic>
    </p:spTree>
    <p:extLst>
      <p:ext uri="{BB962C8B-B14F-4D97-AF65-F5344CB8AC3E}">
        <p14:creationId xmlns:p14="http://schemas.microsoft.com/office/powerpoint/2010/main" val="3699726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BC92F62-F34E-48ED-9307-8953CDEC3F2B}"/>
              </a:ext>
            </a:extLst>
          </p:cNvPr>
          <p:cNvSpPr>
            <a:spLocks noGrp="1"/>
          </p:cNvSpPr>
          <p:nvPr>
            <p:ph idx="1"/>
          </p:nvPr>
        </p:nvSpPr>
        <p:spPr>
          <a:xfrm>
            <a:off x="457200" y="1687631"/>
            <a:ext cx="8229600" cy="4525963"/>
          </a:xfrm>
        </p:spPr>
        <p:txBody>
          <a:bodyPr/>
          <a:lstStyle/>
          <a:p>
            <a:r>
              <a:rPr lang="de-DE" dirty="0"/>
              <a:t>Im Herbst 2018 erste Standorte (2-3)</a:t>
            </a:r>
          </a:p>
          <a:p>
            <a:r>
              <a:rPr lang="de-DE" dirty="0"/>
              <a:t>Perspektivisch bis zu 20 pastorale Einheiten nach diesem Leitungsmodell bis 2030</a:t>
            </a:r>
          </a:p>
          <a:p>
            <a:r>
              <a:rPr lang="de-DE" dirty="0"/>
              <a:t>Vermutlich eher mittlere und größere Einheiten</a:t>
            </a:r>
          </a:p>
          <a:p>
            <a:pPr marL="109728" indent="0">
              <a:buNone/>
            </a:pPr>
            <a:endParaRPr lang="de-DE" dirty="0"/>
          </a:p>
        </p:txBody>
      </p:sp>
      <p:sp>
        <p:nvSpPr>
          <p:cNvPr id="3" name="Titel 2">
            <a:extLst>
              <a:ext uri="{FF2B5EF4-FFF2-40B4-BE49-F238E27FC236}">
                <a16:creationId xmlns:a16="http://schemas.microsoft.com/office/drawing/2014/main" id="{0880CA8E-5934-44D1-B7E7-B0BEBFFDAFC3}"/>
              </a:ext>
            </a:extLst>
          </p:cNvPr>
          <p:cNvSpPr>
            <a:spLocks noGrp="1"/>
          </p:cNvSpPr>
          <p:nvPr>
            <p:ph type="title"/>
          </p:nvPr>
        </p:nvSpPr>
        <p:spPr/>
        <p:txBody>
          <a:bodyPr/>
          <a:lstStyle/>
          <a:p>
            <a:r>
              <a:rPr lang="de-DE" dirty="0"/>
              <a:t>Erste Pilotstandorte:</a:t>
            </a:r>
          </a:p>
        </p:txBody>
      </p:sp>
      <p:pic>
        <p:nvPicPr>
          <p:cNvPr id="4" name="Inhaltsplatzhalter 8">
            <a:extLst>
              <a:ext uri="{FF2B5EF4-FFF2-40B4-BE49-F238E27FC236}">
                <a16:creationId xmlns:a16="http://schemas.microsoft.com/office/drawing/2014/main" id="{07EAC4FC-BC93-4643-928A-9953218A35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294491"/>
            <a:ext cx="1853952" cy="1446083"/>
          </a:xfrm>
          <a:prstGeom prst="rect">
            <a:avLst/>
          </a:prstGeom>
        </p:spPr>
      </p:pic>
      <p:pic>
        <p:nvPicPr>
          <p:cNvPr id="5" name="Grafik 4">
            <a:extLst>
              <a:ext uri="{FF2B5EF4-FFF2-40B4-BE49-F238E27FC236}">
                <a16:creationId xmlns:a16="http://schemas.microsoft.com/office/drawing/2014/main" id="{062986B8-308F-42BB-95E7-4BB670C3FB8B}"/>
              </a:ext>
            </a:extLst>
          </p:cNvPr>
          <p:cNvPicPr>
            <a:picLocks noChangeAspect="1"/>
          </p:cNvPicPr>
          <p:nvPr/>
        </p:nvPicPr>
        <p:blipFill>
          <a:blip r:embed="rId3"/>
          <a:stretch>
            <a:fillRect/>
          </a:stretch>
        </p:blipFill>
        <p:spPr>
          <a:xfrm>
            <a:off x="4283968" y="3664098"/>
            <a:ext cx="3456384" cy="2300066"/>
          </a:xfrm>
          <a:prstGeom prst="rect">
            <a:avLst/>
          </a:prstGeom>
        </p:spPr>
      </p:pic>
    </p:spTree>
    <p:extLst>
      <p:ext uri="{BB962C8B-B14F-4D97-AF65-F5344CB8AC3E}">
        <p14:creationId xmlns:p14="http://schemas.microsoft.com/office/powerpoint/2010/main" val="94371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r>
              <a:rPr lang="de-DE" dirty="0"/>
              <a:t>Eine inhaltliche Ausrichtung</a:t>
            </a:r>
          </a:p>
          <a:p>
            <a:pPr lvl="1"/>
            <a:r>
              <a:rPr lang="de-DE" dirty="0"/>
              <a:t>Beteiligung am Leben Gottes </a:t>
            </a:r>
          </a:p>
          <a:p>
            <a:pPr lvl="1"/>
            <a:r>
              <a:rPr lang="de-DE" dirty="0"/>
              <a:t>Beteiligung am Leben der Gemeinde </a:t>
            </a:r>
          </a:p>
          <a:p>
            <a:pPr lvl="1"/>
            <a:r>
              <a:rPr lang="de-DE" dirty="0"/>
              <a:t>Beteiligung am Leben der Gesellschaft</a:t>
            </a:r>
          </a:p>
          <a:p>
            <a:r>
              <a:rPr lang="de-DE" dirty="0"/>
              <a:t>Eine Fokussierung bereits vorhandener Praxis und deren Weiterentwicklung</a:t>
            </a:r>
          </a:p>
          <a:p>
            <a:pPr lvl="1"/>
            <a:r>
              <a:rPr lang="de-DE" dirty="0"/>
              <a:t>Gremien, Vereine, Verbände, Initiativen, Ausschüsse</a:t>
            </a:r>
          </a:p>
          <a:p>
            <a:r>
              <a:rPr lang="de-DE" dirty="0"/>
              <a:t>Die Stärkung einer </a:t>
            </a:r>
            <a:r>
              <a:rPr lang="de-DE" b="1" dirty="0">
                <a:solidFill>
                  <a:srgbClr val="FF0000"/>
                </a:solidFill>
              </a:rPr>
              <a:t>Haltung</a:t>
            </a:r>
          </a:p>
          <a:p>
            <a:r>
              <a:rPr lang="de-DE" dirty="0"/>
              <a:t>Manchmal auch eine Veränderung der Verantwortungsübernahme</a:t>
            </a:r>
          </a:p>
          <a:p>
            <a:r>
              <a:rPr lang="de-DE" b="1" dirty="0"/>
              <a:t>Es geht viel um </a:t>
            </a:r>
            <a:r>
              <a:rPr lang="de-DE" sz="2800" b="1" dirty="0">
                <a:solidFill>
                  <a:srgbClr val="FF0000"/>
                </a:solidFill>
              </a:rPr>
              <a:t>Kultur</a:t>
            </a:r>
            <a:r>
              <a:rPr lang="de-DE" b="1" dirty="0">
                <a:solidFill>
                  <a:srgbClr val="FF0000"/>
                </a:solidFill>
              </a:rPr>
              <a:t> </a:t>
            </a:r>
            <a:r>
              <a:rPr lang="de-DE" b="1" dirty="0"/>
              <a:t>und manchmal um Struktur</a:t>
            </a:r>
          </a:p>
        </p:txBody>
      </p:sp>
      <p:sp>
        <p:nvSpPr>
          <p:cNvPr id="3" name="Titel 2"/>
          <p:cNvSpPr>
            <a:spLocks noGrp="1"/>
          </p:cNvSpPr>
          <p:nvPr>
            <p:ph type="title"/>
          </p:nvPr>
        </p:nvSpPr>
        <p:spPr/>
        <p:txBody>
          <a:bodyPr>
            <a:normAutofit fontScale="90000"/>
          </a:bodyPr>
          <a:lstStyle/>
          <a:p>
            <a:r>
              <a:rPr lang="de-DE" dirty="0"/>
              <a:t>Was meinen wir mit </a:t>
            </a:r>
            <a:br>
              <a:rPr lang="de-DE" dirty="0"/>
            </a:br>
            <a:r>
              <a:rPr lang="de-DE" dirty="0"/>
              <a:t>„Kirche der Beteiligung“?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121884"/>
            <a:ext cx="1655424" cy="1292688"/>
          </a:xfrm>
          <a:prstGeom prst="rect">
            <a:avLst/>
          </a:prstGeom>
        </p:spPr>
      </p:pic>
    </p:spTree>
    <p:extLst>
      <p:ext uri="{BB962C8B-B14F-4D97-AF65-F5344CB8AC3E}">
        <p14:creationId xmlns:p14="http://schemas.microsoft.com/office/powerpoint/2010/main" val="142610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80998" y="1579729"/>
            <a:ext cx="5483815" cy="440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a:t>Warum machen wir das?</a:t>
            </a:r>
          </a:p>
        </p:txBody>
      </p:sp>
      <p:sp>
        <p:nvSpPr>
          <p:cNvPr id="4" name="Textfeld 3"/>
          <p:cNvSpPr txBox="1"/>
          <p:nvPr/>
        </p:nvSpPr>
        <p:spPr>
          <a:xfrm>
            <a:off x="5004048" y="1556792"/>
            <a:ext cx="3682752" cy="3200876"/>
          </a:xfrm>
          <a:prstGeom prst="rect">
            <a:avLst/>
          </a:prstGeom>
          <a:noFill/>
        </p:spPr>
        <p:txBody>
          <a:bodyPr wrap="square" rtlCol="0">
            <a:spAutoFit/>
          </a:bodyPr>
          <a:lstStyle/>
          <a:p>
            <a:r>
              <a:rPr lang="de-DE" dirty="0"/>
              <a:t>Gaudium et </a:t>
            </a:r>
            <a:r>
              <a:rPr lang="de-DE" dirty="0" err="1"/>
              <a:t>spes</a:t>
            </a:r>
            <a:r>
              <a:rPr lang="de-DE" dirty="0"/>
              <a:t> 1:</a:t>
            </a:r>
          </a:p>
          <a:p>
            <a:r>
              <a:rPr lang="de-DE" dirty="0"/>
              <a:t>„Freude und Hoffnung, Trauer und Angst der Menschen von heute, besonders der Armen und Bedrängten aller Art, sind auch Freude und Hoffnung, Trauer und Angst der </a:t>
            </a:r>
            <a:r>
              <a:rPr lang="de-DE" b="1" dirty="0"/>
              <a:t>Jünger Christi</a:t>
            </a:r>
            <a:r>
              <a:rPr lang="de-DE" dirty="0"/>
              <a:t>. </a:t>
            </a:r>
          </a:p>
          <a:p>
            <a:endParaRPr lang="de-DE" dirty="0"/>
          </a:p>
          <a:p>
            <a:r>
              <a:rPr lang="de-DE" sz="2000" b="1" dirty="0"/>
              <a:t>Bei den Menschen bleiben!</a:t>
            </a:r>
          </a:p>
          <a:p>
            <a:r>
              <a:rPr lang="de-DE" sz="2000" b="1" dirty="0"/>
              <a:t>In Rufweite bleiben!</a:t>
            </a:r>
            <a:endParaRPr lang="de-DE" sz="20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21884"/>
            <a:ext cx="1655424" cy="1292688"/>
          </a:xfrm>
          <a:prstGeom prst="rect">
            <a:avLst/>
          </a:prstGeom>
        </p:spPr>
      </p:pic>
      <p:pic>
        <p:nvPicPr>
          <p:cNvPr id="3" name="Grafik 2">
            <a:extLst>
              <a:ext uri="{FF2B5EF4-FFF2-40B4-BE49-F238E27FC236}">
                <a16:creationId xmlns:a16="http://schemas.microsoft.com/office/drawing/2014/main" id="{E15FDD22-ACC5-407B-B38B-4770263AC84A}"/>
              </a:ext>
            </a:extLst>
          </p:cNvPr>
          <p:cNvPicPr>
            <a:picLocks noChangeAspect="1"/>
          </p:cNvPicPr>
          <p:nvPr/>
        </p:nvPicPr>
        <p:blipFill>
          <a:blip r:embed="rId4"/>
          <a:stretch>
            <a:fillRect/>
          </a:stretch>
        </p:blipFill>
        <p:spPr>
          <a:xfrm>
            <a:off x="6228184" y="4928766"/>
            <a:ext cx="2542252" cy="1457070"/>
          </a:xfrm>
          <a:prstGeom prst="rect">
            <a:avLst/>
          </a:prstGeom>
        </p:spPr>
      </p:pic>
    </p:spTree>
    <p:extLst>
      <p:ext uri="{BB962C8B-B14F-4D97-AF65-F5344CB8AC3E}">
        <p14:creationId xmlns:p14="http://schemas.microsoft.com/office/powerpoint/2010/main" val="2367400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r>
              <a:rPr lang="de-DE" dirty="0"/>
              <a:t>Papst Franziskus: </a:t>
            </a:r>
            <a:r>
              <a:rPr lang="de-DE" dirty="0" err="1"/>
              <a:t>Evangelii</a:t>
            </a:r>
            <a:r>
              <a:rPr lang="de-DE" dirty="0"/>
              <a:t> </a:t>
            </a:r>
            <a:r>
              <a:rPr lang="de-DE" dirty="0" err="1"/>
              <a:t>gaudium</a:t>
            </a:r>
            <a:r>
              <a:rPr lang="de-DE" dirty="0"/>
              <a:t> 31</a:t>
            </a:r>
          </a:p>
          <a:p>
            <a:pPr marL="0" indent="0">
              <a:buNone/>
            </a:pPr>
            <a:r>
              <a:rPr lang="de-DE" dirty="0"/>
              <a:t>„Der Bischof muss immer das missionarische Miteinander in seiner Diözese fördern, […]</a:t>
            </a:r>
          </a:p>
          <a:p>
            <a:pPr marL="0" indent="0">
              <a:buNone/>
            </a:pPr>
            <a:r>
              <a:rPr lang="de-DE" dirty="0"/>
              <a:t>Darum wird er […] bei einigen Gelegenheiten hinter dem Volk hergehen, um denen zu helfen, die zurückgeblieben sind, und – vor allem – </a:t>
            </a:r>
            <a:r>
              <a:rPr lang="de-DE" sz="2800" b="1" dirty="0"/>
              <a:t>weil die Herde selbst ihren Spürsinn besitzt, um neue Wege zu finden</a:t>
            </a:r>
            <a:r>
              <a:rPr lang="de-DE" sz="2800" dirty="0"/>
              <a:t>. …“</a:t>
            </a:r>
            <a:endParaRPr lang="de-DE" dirty="0"/>
          </a:p>
        </p:txBody>
      </p:sp>
      <p:sp>
        <p:nvSpPr>
          <p:cNvPr id="2" name="Titel 1"/>
          <p:cNvSpPr>
            <a:spLocks noGrp="1"/>
          </p:cNvSpPr>
          <p:nvPr>
            <p:ph type="title"/>
          </p:nvPr>
        </p:nvSpPr>
        <p:spPr/>
        <p:txBody>
          <a:bodyPr>
            <a:normAutofit/>
          </a:bodyPr>
          <a:lstStyle/>
          <a:p>
            <a:r>
              <a:rPr lang="de-DE" dirty="0"/>
              <a:t>Warum machen wir das?</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8170" y="4581128"/>
            <a:ext cx="2750080" cy="206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21884"/>
            <a:ext cx="1655424" cy="1292688"/>
          </a:xfrm>
          <a:prstGeom prst="rect">
            <a:avLst/>
          </a:prstGeom>
        </p:spPr>
      </p:pic>
    </p:spTree>
    <p:extLst>
      <p:ext uri="{BB962C8B-B14F-4D97-AF65-F5344CB8AC3E}">
        <p14:creationId xmlns:p14="http://schemas.microsoft.com/office/powerpoint/2010/main" val="224284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862463" y="412161"/>
            <a:ext cx="6771000" cy="612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endParaRPr lang="de-DE"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21884"/>
            <a:ext cx="1655424" cy="1292688"/>
          </a:xfrm>
          <a:prstGeom prst="rect">
            <a:avLst/>
          </a:prstGeom>
        </p:spPr>
      </p:pic>
    </p:spTree>
    <p:extLst>
      <p:ext uri="{BB962C8B-B14F-4D97-AF65-F5344CB8AC3E}">
        <p14:creationId xmlns:p14="http://schemas.microsoft.com/office/powerpoint/2010/main" val="1451852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marL="0" indent="0">
              <a:buNone/>
            </a:pPr>
            <a:r>
              <a:rPr lang="de-DE" dirty="0"/>
              <a:t>„[…] Doch das Ziel dieser </a:t>
            </a:r>
            <a:r>
              <a:rPr lang="de-DE" sz="2800" b="1" dirty="0"/>
              <a:t>Prozesse der Beteiligung </a:t>
            </a:r>
            <a:r>
              <a:rPr lang="de-DE" dirty="0"/>
              <a:t>soll nicht vornehmlich die kirchliche Organisation sein, sondern</a:t>
            </a:r>
            <a:r>
              <a:rPr lang="de-DE" b="1" dirty="0"/>
              <a:t> </a:t>
            </a:r>
            <a:r>
              <a:rPr lang="de-DE" sz="2800" b="1" dirty="0"/>
              <a:t>der missionarische Traum, alle zu erreichen</a:t>
            </a:r>
            <a:r>
              <a:rPr lang="de-DE" b="1" dirty="0"/>
              <a:t>.“</a:t>
            </a:r>
          </a:p>
        </p:txBody>
      </p:sp>
      <p:sp>
        <p:nvSpPr>
          <p:cNvPr id="2" name="Titel 1"/>
          <p:cNvSpPr>
            <a:spLocks noGrp="1"/>
          </p:cNvSpPr>
          <p:nvPr>
            <p:ph type="title"/>
          </p:nvPr>
        </p:nvSpPr>
        <p:spPr/>
        <p:txBody>
          <a:bodyPr>
            <a:normAutofit/>
          </a:bodyPr>
          <a:lstStyle/>
          <a:p>
            <a:r>
              <a:rPr lang="de-DE" dirty="0"/>
              <a:t>Warum machen wir das?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44" y="393255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629" y="5087093"/>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58112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Grafik 3"/>
          <p:cNvPicPr>
            <a:picLocks noChangeAspect="1"/>
          </p:cNvPicPr>
          <p:nvPr/>
        </p:nvPicPr>
        <p:blipFill>
          <a:blip r:embed="rId5"/>
          <a:stretch>
            <a:fillRect/>
          </a:stretch>
        </p:blipFill>
        <p:spPr>
          <a:xfrm>
            <a:off x="4154237" y="3147313"/>
            <a:ext cx="2466975" cy="1847850"/>
          </a:xfrm>
          <a:prstGeom prst="rect">
            <a:avLst/>
          </a:prstGeom>
        </p:spPr>
      </p:pic>
      <p:pic>
        <p:nvPicPr>
          <p:cNvPr id="8" name="Grafi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80312" y="121884"/>
            <a:ext cx="1655424" cy="1292688"/>
          </a:xfrm>
          <a:prstGeom prst="rect">
            <a:avLst/>
          </a:prstGeom>
        </p:spPr>
      </p:pic>
    </p:spTree>
    <p:extLst>
      <p:ext uri="{BB962C8B-B14F-4D97-AF65-F5344CB8AC3E}">
        <p14:creationId xmlns:p14="http://schemas.microsoft.com/office/powerpoint/2010/main" val="340230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1000"/>
                                        <p:tgtEl>
                                          <p:spTgt spid="8196"/>
                                        </p:tgtEl>
                                      </p:cBhvr>
                                    </p:animEffect>
                                    <p:anim calcmode="lin" valueType="num">
                                      <p:cBhvr>
                                        <p:cTn id="13" dur="1000" fill="hold"/>
                                        <p:tgtEl>
                                          <p:spTgt spid="8196"/>
                                        </p:tgtEl>
                                        <p:attrNameLst>
                                          <p:attrName>ppt_x</p:attrName>
                                        </p:attrNameLst>
                                      </p:cBhvr>
                                      <p:tavLst>
                                        <p:tav tm="0">
                                          <p:val>
                                            <p:strVal val="#ppt_x"/>
                                          </p:val>
                                        </p:tav>
                                        <p:tav tm="100000">
                                          <p:val>
                                            <p:strVal val="#ppt_x"/>
                                          </p:val>
                                        </p:tav>
                                      </p:tavLst>
                                    </p:anim>
                                    <p:anim calcmode="lin" valueType="num">
                                      <p:cBhvr>
                                        <p:cTn id="14"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197"/>
                                        </p:tgtEl>
                                        <p:attrNameLst>
                                          <p:attrName>style.visibility</p:attrName>
                                        </p:attrNameLst>
                                      </p:cBhvr>
                                      <p:to>
                                        <p:strVal val="visible"/>
                                      </p:to>
                                    </p:set>
                                    <p:animEffect transition="in" filter="wipe(down)">
                                      <p:cBhvr>
                                        <p:cTn id="19" dur="500"/>
                                        <p:tgtEl>
                                          <p:spTgt spid="819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de-DE" dirty="0"/>
              <a:t>Die Zahl der Priester wird in den kommenden 15 Jahren drastisch sinken</a:t>
            </a:r>
          </a:p>
          <a:p>
            <a:r>
              <a:rPr lang="de-DE" dirty="0"/>
              <a:t>Derzeit ca. 150 im aktiven Dienst</a:t>
            </a:r>
          </a:p>
          <a:p>
            <a:r>
              <a:rPr lang="de-DE" dirty="0"/>
              <a:t>Bis 2030 gehen ca. 70 in den Ruhestand</a:t>
            </a:r>
          </a:p>
          <a:p>
            <a:r>
              <a:rPr lang="de-DE" dirty="0"/>
              <a:t>Weihen im Jahr: eine oder keine</a:t>
            </a:r>
          </a:p>
          <a:p>
            <a:r>
              <a:rPr lang="de-DE" dirty="0"/>
              <a:t>In den Jahrgängen der 30 – 40jährigen: </a:t>
            </a:r>
            <a:br>
              <a:rPr lang="de-DE" dirty="0"/>
            </a:br>
            <a:r>
              <a:rPr lang="de-DE" dirty="0"/>
              <a:t>8 Priester</a:t>
            </a:r>
          </a:p>
        </p:txBody>
      </p:sp>
      <p:sp>
        <p:nvSpPr>
          <p:cNvPr id="3" name="Titel 2"/>
          <p:cNvSpPr>
            <a:spLocks noGrp="1"/>
          </p:cNvSpPr>
          <p:nvPr>
            <p:ph type="title"/>
          </p:nvPr>
        </p:nvSpPr>
        <p:spPr/>
        <p:txBody>
          <a:bodyPr>
            <a:normAutofit fontScale="90000"/>
          </a:bodyPr>
          <a:lstStyle/>
          <a:p>
            <a:r>
              <a:rPr lang="de-DE" dirty="0"/>
              <a:t>Und natürlich die </a:t>
            </a:r>
            <a:br>
              <a:rPr lang="de-DE" dirty="0"/>
            </a:br>
            <a:r>
              <a:rPr lang="de-DE" dirty="0"/>
              <a:t>Priesterzahlen:</a:t>
            </a:r>
          </a:p>
        </p:txBody>
      </p:sp>
      <p:pic>
        <p:nvPicPr>
          <p:cNvPr id="1026" name="Picture 2" descr="http://www.kath-kirche-kaernten.at/thumbs/thumb___/images/uploads/PRIESTERWEIHE7.jpg&amp;w=540&amp;hp=840&amp;q=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223756"/>
            <a:ext cx="3155280" cy="2512538"/>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121884"/>
            <a:ext cx="1655424" cy="1292688"/>
          </a:xfrm>
          <a:prstGeom prst="rect">
            <a:avLst/>
          </a:prstGeom>
        </p:spPr>
      </p:pic>
    </p:spTree>
    <p:extLst>
      <p:ext uri="{BB962C8B-B14F-4D97-AF65-F5344CB8AC3E}">
        <p14:creationId xmlns:p14="http://schemas.microsoft.com/office/powerpoint/2010/main" val="318540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leichschenkliges Dreieck 3"/>
          <p:cNvSpPr/>
          <p:nvPr/>
        </p:nvSpPr>
        <p:spPr>
          <a:xfrm>
            <a:off x="2267744" y="1700808"/>
            <a:ext cx="3996444" cy="327692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extfeld 4"/>
          <p:cNvSpPr txBox="1"/>
          <p:nvPr/>
        </p:nvSpPr>
        <p:spPr>
          <a:xfrm>
            <a:off x="3635896" y="1186031"/>
            <a:ext cx="1872208" cy="461665"/>
          </a:xfrm>
          <a:prstGeom prst="rect">
            <a:avLst/>
          </a:prstGeom>
          <a:noFill/>
        </p:spPr>
        <p:txBody>
          <a:bodyPr wrap="square" rtlCol="0">
            <a:spAutoFit/>
          </a:bodyPr>
          <a:lstStyle/>
          <a:p>
            <a:r>
              <a:rPr lang="de-DE" sz="2400" b="1" dirty="0"/>
              <a:t>Strategie</a:t>
            </a:r>
          </a:p>
        </p:txBody>
      </p:sp>
      <p:sp>
        <p:nvSpPr>
          <p:cNvPr id="8" name="Textfeld 7"/>
          <p:cNvSpPr txBox="1"/>
          <p:nvPr/>
        </p:nvSpPr>
        <p:spPr>
          <a:xfrm>
            <a:off x="6295792" y="5123182"/>
            <a:ext cx="1177961" cy="461665"/>
          </a:xfrm>
          <a:prstGeom prst="rect">
            <a:avLst/>
          </a:prstGeom>
          <a:noFill/>
        </p:spPr>
        <p:txBody>
          <a:bodyPr wrap="square" rtlCol="0">
            <a:spAutoFit/>
          </a:bodyPr>
          <a:lstStyle/>
          <a:p>
            <a:r>
              <a:rPr lang="de-DE" sz="2400" b="1" dirty="0">
                <a:solidFill>
                  <a:srgbClr val="FF0000"/>
                </a:solidFill>
              </a:rPr>
              <a:t>Kultur</a:t>
            </a:r>
            <a:endParaRPr lang="de-DE" b="1" dirty="0">
              <a:solidFill>
                <a:srgbClr val="FF0000"/>
              </a:solidFill>
            </a:endParaRPr>
          </a:p>
        </p:txBody>
      </p:sp>
      <p:sp>
        <p:nvSpPr>
          <p:cNvPr id="11" name="Textfeld 10"/>
          <p:cNvSpPr txBox="1"/>
          <p:nvPr/>
        </p:nvSpPr>
        <p:spPr>
          <a:xfrm>
            <a:off x="1331640" y="5123182"/>
            <a:ext cx="1656184" cy="461665"/>
          </a:xfrm>
          <a:prstGeom prst="rect">
            <a:avLst/>
          </a:prstGeom>
          <a:noFill/>
        </p:spPr>
        <p:txBody>
          <a:bodyPr wrap="square" rtlCol="0">
            <a:spAutoFit/>
          </a:bodyPr>
          <a:lstStyle/>
          <a:p>
            <a:r>
              <a:rPr lang="de-DE" sz="2400" b="1" dirty="0"/>
              <a:t>Struktur</a:t>
            </a:r>
            <a:endParaRPr lang="de-DE" b="1" dirty="0"/>
          </a:p>
        </p:txBody>
      </p:sp>
      <p:pic>
        <p:nvPicPr>
          <p:cNvPr id="9" name="Inhaltsplatzhalt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92280" y="294491"/>
            <a:ext cx="1853952" cy="1446083"/>
          </a:xfrm>
          <a:prstGeom prst="rect">
            <a:avLst/>
          </a:prstGeom>
        </p:spPr>
      </p:pic>
    </p:spTree>
    <p:extLst>
      <p:ext uri="{BB962C8B-B14F-4D97-AF65-F5344CB8AC3E}">
        <p14:creationId xmlns:p14="http://schemas.microsoft.com/office/powerpoint/2010/main" val="1858858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lnSpcReduction="10000"/>
          </a:bodyPr>
          <a:lstStyle/>
          <a:p>
            <a:r>
              <a:rPr lang="de-DE" dirty="0"/>
              <a:t>Werkstätten zu Kirche der Beteiligung</a:t>
            </a:r>
          </a:p>
          <a:p>
            <a:pPr lvl="1"/>
            <a:r>
              <a:rPr lang="de-DE" dirty="0"/>
              <a:t>Taufbewusstsein stärken</a:t>
            </a:r>
          </a:p>
          <a:p>
            <a:pPr lvl="1"/>
            <a:r>
              <a:rPr lang="de-DE" dirty="0"/>
              <a:t>An Kirchenbildern arbeiten</a:t>
            </a:r>
          </a:p>
          <a:p>
            <a:pPr lvl="1"/>
            <a:r>
              <a:rPr lang="de-DE" dirty="0"/>
              <a:t>Bibelarbeit einüben</a:t>
            </a:r>
          </a:p>
          <a:p>
            <a:pPr lvl="1"/>
            <a:r>
              <a:rPr lang="de-DE" dirty="0"/>
              <a:t>Beteiligungsbedingungen bewusst machen</a:t>
            </a:r>
          </a:p>
          <a:p>
            <a:pPr lvl="1"/>
            <a:r>
              <a:rPr lang="de-DE" dirty="0"/>
              <a:t>Visionsarbeit betreiben</a:t>
            </a:r>
          </a:p>
          <a:p>
            <a:pPr lvl="1"/>
            <a:r>
              <a:rPr lang="de-DE" dirty="0"/>
              <a:t>Teamarbeit reflektieren</a:t>
            </a:r>
          </a:p>
          <a:p>
            <a:pPr lvl="1"/>
            <a:r>
              <a:rPr lang="de-DE" dirty="0"/>
              <a:t>Den Sozialraum „lesen“ lernen</a:t>
            </a:r>
          </a:p>
          <a:p>
            <a:pPr lvl="1"/>
            <a:r>
              <a:rPr lang="de-DE" dirty="0"/>
              <a:t>Werkzeuge ausprobieren</a:t>
            </a:r>
          </a:p>
          <a:p>
            <a:r>
              <a:rPr lang="de-DE" dirty="0"/>
              <a:t>Teilnahme freiwillig und in gemischten Teams</a:t>
            </a:r>
          </a:p>
          <a:p>
            <a:r>
              <a:rPr lang="de-DE" dirty="0"/>
              <a:t>Derzeit ca. 20 </a:t>
            </a:r>
            <a:r>
              <a:rPr lang="de-DE" dirty="0" err="1"/>
              <a:t>Pfarreiengemeinschaften</a:t>
            </a:r>
            <a:r>
              <a:rPr lang="de-DE" dirty="0"/>
              <a:t> im Prozess</a:t>
            </a:r>
          </a:p>
        </p:txBody>
      </p:sp>
      <p:sp>
        <p:nvSpPr>
          <p:cNvPr id="3" name="Titel 2"/>
          <p:cNvSpPr>
            <a:spLocks noGrp="1"/>
          </p:cNvSpPr>
          <p:nvPr>
            <p:ph type="title"/>
          </p:nvPr>
        </p:nvSpPr>
        <p:spPr/>
        <p:txBody>
          <a:bodyPr>
            <a:normAutofit/>
          </a:bodyPr>
          <a:lstStyle/>
          <a:p>
            <a:r>
              <a:rPr lang="de-DE" dirty="0"/>
              <a:t>Arbeit an der Kultur</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151134"/>
            <a:ext cx="1780052" cy="1390008"/>
          </a:xfrm>
          <a:prstGeom prst="rect">
            <a:avLst/>
          </a:prstGeom>
        </p:spPr>
      </p:pic>
    </p:spTree>
    <p:extLst>
      <p:ext uri="{BB962C8B-B14F-4D97-AF65-F5344CB8AC3E}">
        <p14:creationId xmlns:p14="http://schemas.microsoft.com/office/powerpoint/2010/main" val="13644166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511</Words>
  <Application>Microsoft Office PowerPoint</Application>
  <PresentationFormat>Bildschirmpräsentation (4:3)</PresentationFormat>
  <Paragraphs>82</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Lucida Sans Unicode</vt:lpstr>
      <vt:lpstr>Verdana</vt:lpstr>
      <vt:lpstr>Wingdings 2</vt:lpstr>
      <vt:lpstr>Wingdings 3</vt:lpstr>
      <vt:lpstr>Deimos</vt:lpstr>
      <vt:lpstr> Kirche im Wandel: Impulse für die Arbeit im Pfarrgemeinderat,  Dekanat Osnabrück Süd </vt:lpstr>
      <vt:lpstr>Was meinen wir mit  „Kirche der Beteiligung“?</vt:lpstr>
      <vt:lpstr>Warum machen wir das?</vt:lpstr>
      <vt:lpstr>Warum machen wir das?</vt:lpstr>
      <vt:lpstr>PowerPoint-Präsentation</vt:lpstr>
      <vt:lpstr>Warum machen wir das?</vt:lpstr>
      <vt:lpstr>Und natürlich die  Priesterzahlen:</vt:lpstr>
      <vt:lpstr>PowerPoint-Präsentation</vt:lpstr>
      <vt:lpstr>Arbeit an der Kultur</vt:lpstr>
      <vt:lpstr>PowerPoint-Präsentation</vt:lpstr>
      <vt:lpstr>Grundentscheidung des  Bistums</vt:lpstr>
      <vt:lpstr>Pfarreiengemeinschaft  ohne Pfarrer Canon 517 § 2</vt:lpstr>
      <vt:lpstr>Begriffe</vt:lpstr>
      <vt:lpstr>Weitere Mitspieler</vt:lpstr>
      <vt:lpstr>Erste Pilotstandorte:</vt:lpstr>
    </vt:vector>
  </TitlesOfParts>
  <Company>Bistum Osnabrück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Jutta Heeke</dc:creator>
  <cp:lastModifiedBy>Bruno Krenzel</cp:lastModifiedBy>
  <cp:revision>47</cp:revision>
  <dcterms:created xsi:type="dcterms:W3CDTF">2012-05-31T12:47:47Z</dcterms:created>
  <dcterms:modified xsi:type="dcterms:W3CDTF">2017-11-20T09:43:44Z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S_LastOpenTime">
    <vt:lpwstr>11/9/2017 1:42:04 PM</vt:lpwstr>
  </property>
  <property fmtid="{D5CDD505-2E9C-101B-9397-08002B2CF9AE}" pid="3" name="OS_LastOpenUser">
    <vt:lpwstr>B.KRENZEL</vt:lpwstr>
  </property>
  <property fmtid="{D5CDD505-2E9C-101B-9397-08002B2CF9AE}" pid="4" name="os_autosavelastposition242166">
    <vt:lpwstr>Slide11</vt:lpwstr>
  </property>
  <property fmtid="{D5CDD505-2E9C-101B-9397-08002B2CF9AE}" pid="5" name="OS_LastSave">
    <vt:lpwstr>7/27/2015 2:09:27 PM</vt:lpwstr>
  </property>
  <property fmtid="{D5CDD505-2E9C-101B-9397-08002B2CF9AE}" pid="6" name="OS_LastSaveUser">
    <vt:lpwstr>B.KRENZEL</vt:lpwstr>
  </property>
  <property fmtid="{D5CDD505-2E9C-101B-9397-08002B2CF9AE}" pid="7" name="OS_LastDocumentSaved">
    <vt:bool>false</vt:bool>
  </property>
  <property fmtid="{D5CDD505-2E9C-101B-9397-08002B2CF9AE}" pid="8" name="MustSave">
    <vt:bool>false</vt:bool>
  </property>
</Properties>
</file>